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6" r:id="rId10"/>
    <p:sldId id="263" r:id="rId11"/>
    <p:sldId id="264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51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909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24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03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374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685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509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549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58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402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3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F4CE8-DB36-4B25-A23C-F3E704D5EDF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4416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066800"/>
            <a:ext cx="7772400" cy="1470025"/>
          </a:xfrm>
        </p:spPr>
        <p:txBody>
          <a:bodyPr/>
          <a:lstStyle/>
          <a:p>
            <a:r>
              <a:rPr lang="en-US" dirty="0" smtClean="0"/>
              <a:t>Gender Inequality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Institution of Affiliation</a:t>
            </a:r>
          </a:p>
          <a:p>
            <a:r>
              <a:rPr lang="en-US" dirty="0" smtClean="0"/>
              <a:t>Professor</a:t>
            </a:r>
          </a:p>
          <a:p>
            <a:r>
              <a:rPr lang="en-US" dirty="0" smtClean="0"/>
              <a:t>Date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670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Gender Inequality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Refers to the unfair or unequal treatment of a person which is based on their gender. </a:t>
            </a:r>
          </a:p>
          <a:p>
            <a:r>
              <a:rPr lang="en-US" dirty="0" smtClean="0"/>
              <a:t>It is a worldwide problem and challenge affecting both developed and developing nations.</a:t>
            </a:r>
          </a:p>
          <a:p>
            <a:r>
              <a:rPr lang="en-US" dirty="0" smtClean="0"/>
              <a:t>Affects female more than the male gender.</a:t>
            </a:r>
          </a:p>
          <a:p>
            <a:r>
              <a:rPr lang="en-US" dirty="0" smtClean="0"/>
              <a:t>Women have become victims in the gender inequality more than men.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528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38200"/>
            <a:ext cx="7772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3683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Forms Of Gender Inequality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Discrimination at work place</a:t>
            </a:r>
          </a:p>
          <a:p>
            <a:r>
              <a:rPr lang="en-US" dirty="0" smtClean="0"/>
              <a:t>Biasness in work promotions </a:t>
            </a:r>
          </a:p>
          <a:p>
            <a:r>
              <a:rPr lang="en-US" dirty="0" smtClean="0"/>
              <a:t>Inequality in education opportunities </a:t>
            </a:r>
          </a:p>
          <a:p>
            <a:r>
              <a:rPr lang="en-US" dirty="0" smtClean="0"/>
              <a:t>Inequality in earnings</a:t>
            </a:r>
          </a:p>
          <a:p>
            <a:r>
              <a:rPr lang="en-US" dirty="0" smtClean="0"/>
              <a:t>Property ownership inequalities</a:t>
            </a:r>
          </a:p>
          <a:p>
            <a:r>
              <a:rPr lang="en-US" dirty="0" smtClean="0"/>
              <a:t>Inequality in health access among the women</a:t>
            </a:r>
          </a:p>
          <a:p>
            <a:r>
              <a:rPr lang="en-US" dirty="0" smtClean="0"/>
              <a:t>Political leadership inequalities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378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Forms Of Gender Inequality 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Gender based violence inequalities </a:t>
            </a:r>
          </a:p>
          <a:p>
            <a:r>
              <a:rPr lang="en-US" dirty="0" smtClean="0"/>
              <a:t>Discrimination and biasness when raising a family</a:t>
            </a:r>
          </a:p>
          <a:p>
            <a:r>
              <a:rPr lang="en-US" dirty="0" smtClean="0"/>
              <a:t>Family disputes inequalities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137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Nature Of Inequality Based On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Women in some cultures are deemed inferior just by the nature of their gender</a:t>
            </a:r>
          </a:p>
          <a:p>
            <a:r>
              <a:rPr lang="en-US" dirty="0" smtClean="0"/>
              <a:t>This is more evident among the African and the Asian communities</a:t>
            </a:r>
          </a:p>
          <a:p>
            <a:r>
              <a:rPr lang="en-US" dirty="0" smtClean="0"/>
              <a:t>They are supposed to respect and take orders from the male gender</a:t>
            </a:r>
          </a:p>
          <a:p>
            <a:r>
              <a:rPr lang="en-US" dirty="0" smtClean="0"/>
              <a:t>They cannot have a voice of their own</a:t>
            </a:r>
          </a:p>
        </p:txBody>
      </p:sp>
    </p:spTree>
    <p:extLst>
      <p:ext uri="{BB962C8B-B14F-4D97-AF65-F5344CB8AC3E}">
        <p14:creationId xmlns:p14="http://schemas.microsoft.com/office/powerpoint/2010/main" val="3616816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Workplace and Career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 are career that are deemed to be male oriented and women should not take such.</a:t>
            </a:r>
          </a:p>
          <a:p>
            <a:r>
              <a:rPr lang="en-US" dirty="0" smtClean="0"/>
              <a:t>This has discouraged many women who may even do better than their male counterparts in the same field</a:t>
            </a:r>
          </a:p>
          <a:p>
            <a:r>
              <a:rPr lang="en-US" dirty="0" smtClean="0"/>
              <a:t>This has led to a disparity even in the earnings for the female gender</a:t>
            </a:r>
          </a:p>
          <a:p>
            <a:r>
              <a:rPr lang="en-US" dirty="0" smtClean="0"/>
              <a:t>Promotions among the women are very rare at the workplace.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899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Workplace and Career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male gender still belief that women should not take leadership roles in the society just because they are female.</a:t>
            </a:r>
          </a:p>
          <a:p>
            <a:r>
              <a:rPr lang="en-US" dirty="0" smtClean="0"/>
              <a:t>Women have been denied political leadership especially the elective positions because of such bias and inequality.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080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79248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9952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The Topic Is Important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Gender inequality data across the globe has proven the importance of having this discussion</a:t>
            </a:r>
          </a:p>
          <a:p>
            <a:r>
              <a:rPr lang="en-US" dirty="0" smtClean="0"/>
              <a:t>Women are still suffering even in the 21</a:t>
            </a:r>
            <a:r>
              <a:rPr lang="en-US" baseline="30000" dirty="0" smtClean="0"/>
              <a:t>st</a:t>
            </a:r>
            <a:r>
              <a:rPr lang="en-US" dirty="0" smtClean="0"/>
              <a:t> century due to this inequalities based on their gender</a:t>
            </a:r>
          </a:p>
          <a:p>
            <a:r>
              <a:rPr lang="en-US" dirty="0" smtClean="0"/>
              <a:t>A lot of efforts have been made to ensure gender equity is achieved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56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The Topic Is Important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Despite the achievement, a lot needs to be done in order to achieve the equality among the two genders.</a:t>
            </a:r>
          </a:p>
          <a:p>
            <a:r>
              <a:rPr lang="en-US" dirty="0" smtClean="0"/>
              <a:t>Changing societal perception is key in dismantling this menace of gender inequality.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878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Solutions to Gender Inequality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Share household chores</a:t>
            </a:r>
          </a:p>
          <a:p>
            <a:r>
              <a:rPr lang="en-US" dirty="0" smtClean="0"/>
              <a:t>Have laws that govern against domestic violence</a:t>
            </a:r>
          </a:p>
          <a:p>
            <a:r>
              <a:rPr lang="en-US" dirty="0" smtClean="0"/>
              <a:t>Develop protocols for promotion at work places</a:t>
            </a:r>
          </a:p>
          <a:p>
            <a:r>
              <a:rPr lang="en-US" dirty="0" smtClean="0"/>
              <a:t>Pay salaries based on work done and not based on salaries </a:t>
            </a:r>
          </a:p>
          <a:p>
            <a:r>
              <a:rPr lang="en-US" dirty="0" smtClean="0"/>
              <a:t>Zero tolerance on sexual harassments and racism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695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Solutions to Gender Inequality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Change society belief that male gender is superior to female gender</a:t>
            </a:r>
          </a:p>
          <a:p>
            <a:r>
              <a:rPr lang="en-US" dirty="0" smtClean="0"/>
              <a:t>Start schools that cater for the disparity in education and academics for the girl child</a:t>
            </a:r>
          </a:p>
          <a:p>
            <a:r>
              <a:rPr lang="en-US" dirty="0" smtClean="0"/>
              <a:t>Empower women in leadership by achieving the 3</a:t>
            </a:r>
            <a:r>
              <a:rPr lang="en-US" baseline="30000" dirty="0" smtClean="0"/>
              <a:t>rd</a:t>
            </a:r>
            <a:r>
              <a:rPr lang="en-US" dirty="0" smtClean="0"/>
              <a:t> gender rule by UN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026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err="1"/>
              <a:t>Heise</a:t>
            </a:r>
            <a:r>
              <a:rPr lang="en-US" sz="2000" dirty="0"/>
              <a:t>, L., Greene, M. E., </a:t>
            </a:r>
            <a:r>
              <a:rPr lang="en-US" sz="2000" dirty="0" err="1"/>
              <a:t>Opper</a:t>
            </a:r>
            <a:r>
              <a:rPr lang="en-US" sz="2000" dirty="0"/>
              <a:t>, N., </a:t>
            </a:r>
            <a:r>
              <a:rPr lang="en-US" sz="2000" dirty="0" err="1"/>
              <a:t>Stavropoulou</a:t>
            </a:r>
            <a:r>
              <a:rPr lang="en-US" sz="2000" dirty="0"/>
              <a:t>, M., Harper, C., </a:t>
            </a:r>
            <a:r>
              <a:rPr lang="en-US" sz="2000" dirty="0" err="1"/>
              <a:t>Nascimento</a:t>
            </a:r>
            <a:r>
              <a:rPr lang="en-US" sz="2000" dirty="0"/>
              <a:t>, M., ... &amp; Henry, S. (2019). Gender inequality and restrictive gender norms: framing the challenges to health. </a:t>
            </a:r>
            <a:r>
              <a:rPr lang="en-US" sz="2000" i="1" dirty="0"/>
              <a:t>The Lancet</a:t>
            </a:r>
            <a:r>
              <a:rPr lang="en-US" sz="2000" dirty="0"/>
              <a:t>, </a:t>
            </a:r>
            <a:r>
              <a:rPr lang="en-US" sz="2000" i="1" dirty="0"/>
              <a:t>393</a:t>
            </a:r>
            <a:r>
              <a:rPr lang="en-US" sz="2000" dirty="0"/>
              <a:t>(10189), 2440-2454</a:t>
            </a:r>
            <a:r>
              <a:rPr lang="en-US" sz="2000" dirty="0" smtClean="0"/>
              <a:t>.</a:t>
            </a:r>
          </a:p>
          <a:p>
            <a:r>
              <a:rPr lang="en-US" sz="2000" dirty="0" err="1"/>
              <a:t>Blau</a:t>
            </a:r>
            <a:r>
              <a:rPr lang="en-US" sz="2000" dirty="0"/>
              <a:t>, F. D. (2016). Gender, inequality, and wages. </a:t>
            </a:r>
            <a:r>
              <a:rPr lang="en-US" sz="2000" i="1" dirty="0"/>
              <a:t>OUP Catalogue</a:t>
            </a:r>
            <a:r>
              <a:rPr lang="en-US" sz="2000" dirty="0" smtClean="0"/>
              <a:t>.</a:t>
            </a:r>
          </a:p>
          <a:p>
            <a:r>
              <a:rPr lang="en-US" sz="2000" dirty="0"/>
              <a:t>Huang, J., Gates, A. J., Sinatra, R., &amp; </a:t>
            </a:r>
            <a:r>
              <a:rPr lang="en-US" sz="2000" dirty="0" err="1"/>
              <a:t>Barabási</a:t>
            </a:r>
            <a:r>
              <a:rPr lang="en-US" sz="2000" dirty="0"/>
              <a:t>, A. L. (2020). Historical comparison of gender inequality in scientific careers across countries and disciplines. </a:t>
            </a:r>
            <a:r>
              <a:rPr lang="en-US" sz="2000" i="1" dirty="0"/>
              <a:t>Proceedings of the National Academy of Sciences</a:t>
            </a:r>
            <a:r>
              <a:rPr lang="en-US" sz="2000" dirty="0"/>
              <a:t>, </a:t>
            </a:r>
            <a:r>
              <a:rPr lang="en-US" sz="2000" i="1" dirty="0"/>
              <a:t>117</a:t>
            </a:r>
            <a:r>
              <a:rPr lang="en-US" sz="2000" dirty="0"/>
              <a:t>(9), 4609-4616</a:t>
            </a:r>
            <a:r>
              <a:rPr lang="en-US" sz="2000" dirty="0" smtClean="0"/>
              <a:t>.</a:t>
            </a:r>
          </a:p>
          <a:p>
            <a:r>
              <a:rPr lang="en-US" sz="2000" dirty="0" err="1"/>
              <a:t>Kleven</a:t>
            </a:r>
            <a:r>
              <a:rPr lang="en-US" sz="2000" dirty="0"/>
              <a:t>, H., &amp; </a:t>
            </a:r>
            <a:r>
              <a:rPr lang="en-US" sz="2000" dirty="0" err="1"/>
              <a:t>Landais</a:t>
            </a:r>
            <a:r>
              <a:rPr lang="en-US" sz="2000" dirty="0"/>
              <a:t>, C. (2017). Gender inequality and economic development: fertility, education and norms. </a:t>
            </a:r>
            <a:r>
              <a:rPr lang="en-US" sz="2000" i="1" dirty="0" err="1"/>
              <a:t>Economica</a:t>
            </a:r>
            <a:r>
              <a:rPr lang="en-US" sz="2000" dirty="0"/>
              <a:t>, </a:t>
            </a:r>
            <a:r>
              <a:rPr lang="en-US" sz="2000" i="1" dirty="0"/>
              <a:t>84</a:t>
            </a:r>
            <a:r>
              <a:rPr lang="en-US" sz="2000" dirty="0"/>
              <a:t>(334), 180-209</a:t>
            </a:r>
            <a:r>
              <a:rPr lang="en-US" sz="2000" dirty="0" smtClean="0"/>
              <a:t>.</a:t>
            </a:r>
          </a:p>
          <a:p>
            <a:r>
              <a:rPr lang="en-US" sz="2000" dirty="0" err="1"/>
              <a:t>Batra</a:t>
            </a:r>
            <a:r>
              <a:rPr lang="en-US" sz="2000" dirty="0"/>
              <a:t>, R., &amp; </a:t>
            </a:r>
            <a:r>
              <a:rPr lang="en-US" sz="2000" dirty="0" err="1"/>
              <a:t>Reio</a:t>
            </a:r>
            <a:r>
              <a:rPr lang="en-US" sz="2000" dirty="0"/>
              <a:t> Jr, T. G. (2016). Gender inequality issues in India. </a:t>
            </a:r>
            <a:r>
              <a:rPr lang="en-US" sz="2000" i="1" dirty="0"/>
              <a:t>Advances in Developing Human Resources</a:t>
            </a:r>
            <a:r>
              <a:rPr lang="en-US" sz="2000" dirty="0"/>
              <a:t>, </a:t>
            </a:r>
            <a:r>
              <a:rPr lang="en-US" sz="2000" i="1" dirty="0"/>
              <a:t>18</a:t>
            </a:r>
            <a:r>
              <a:rPr lang="en-US" sz="2000" dirty="0"/>
              <a:t>(1), 88-101</a:t>
            </a:r>
            <a:r>
              <a:rPr lang="en-US" sz="2000" dirty="0" smtClean="0"/>
              <a:t>.</a:t>
            </a:r>
          </a:p>
          <a:p>
            <a:r>
              <a:rPr lang="en-US" sz="2000" dirty="0"/>
              <a:t>Scott, S. (2018). Gender Inequality in America: Is it Here to Stay?.</a:t>
            </a:r>
          </a:p>
        </p:txBody>
      </p:sp>
    </p:spTree>
    <p:extLst>
      <p:ext uri="{BB962C8B-B14F-4D97-AF65-F5344CB8AC3E}">
        <p14:creationId xmlns:p14="http://schemas.microsoft.com/office/powerpoint/2010/main" val="612031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Fisher, B., &amp; Naidoo, R. (2016). The geography of gender inequality. </a:t>
            </a:r>
            <a:r>
              <a:rPr lang="en-US" sz="2000" i="1" dirty="0" err="1"/>
              <a:t>PLoS</a:t>
            </a:r>
            <a:r>
              <a:rPr lang="en-US" sz="2000" i="1" dirty="0"/>
              <a:t> One</a:t>
            </a:r>
            <a:r>
              <a:rPr lang="en-US" sz="2000" dirty="0"/>
              <a:t>, </a:t>
            </a:r>
            <a:r>
              <a:rPr lang="en-US" sz="2000" i="1" dirty="0"/>
              <a:t>11</a:t>
            </a:r>
            <a:r>
              <a:rPr lang="en-US" sz="2000" dirty="0"/>
              <a:t>(3), e0145778</a:t>
            </a:r>
            <a:r>
              <a:rPr lang="en-US" sz="2000" dirty="0" smtClean="0"/>
              <a:t>.</a:t>
            </a:r>
          </a:p>
          <a:p>
            <a:r>
              <a:rPr lang="en-US" sz="2000" dirty="0"/>
              <a:t>Bukhari, M. A. H. S., </a:t>
            </a:r>
            <a:r>
              <a:rPr lang="en-US" sz="2000" dirty="0" err="1"/>
              <a:t>Gaho</a:t>
            </a:r>
            <a:r>
              <a:rPr lang="en-US" sz="2000" dirty="0"/>
              <a:t>, M. G. M., &amp; </a:t>
            </a:r>
            <a:r>
              <a:rPr lang="en-US" sz="2000" dirty="0" err="1"/>
              <a:t>Soomro</a:t>
            </a:r>
            <a:r>
              <a:rPr lang="en-US" sz="2000" dirty="0"/>
              <a:t>, M. K. H. (2019). Gender Inequality: Problems &amp; Its Solutions In Pakistan. </a:t>
            </a:r>
            <a:r>
              <a:rPr lang="en-US" sz="2000" i="1" dirty="0"/>
              <a:t>The Government-Annual Research Journal of Political Science.</a:t>
            </a:r>
            <a:r>
              <a:rPr lang="en-US" sz="2000" dirty="0"/>
              <a:t>, </a:t>
            </a:r>
            <a:r>
              <a:rPr lang="en-US" sz="2000" i="1" dirty="0"/>
              <a:t>7</a:t>
            </a:r>
            <a:r>
              <a:rPr lang="en-US" sz="2000" dirty="0"/>
              <a:t>(7</a:t>
            </a:r>
            <a:r>
              <a:rPr lang="en-US" sz="2000" dirty="0" smtClean="0"/>
              <a:t>).</a:t>
            </a:r>
          </a:p>
          <a:p>
            <a:r>
              <a:rPr lang="en-US" sz="2000" dirty="0" err="1"/>
              <a:t>Ryabokon</a:t>
            </a:r>
            <a:r>
              <a:rPr lang="en-US" sz="2000" dirty="0"/>
              <a:t>, I. (2016). Gender inequality and the quality of work life in Ukraine. </a:t>
            </a:r>
            <a:r>
              <a:rPr lang="en-US" sz="2000" i="1" dirty="0" err="1"/>
              <a:t>Zeszyty</a:t>
            </a:r>
            <a:r>
              <a:rPr lang="en-US" sz="2000" i="1" dirty="0"/>
              <a:t> </a:t>
            </a:r>
            <a:r>
              <a:rPr lang="en-US" sz="2000" i="1" dirty="0" err="1"/>
              <a:t>Naukowe</a:t>
            </a:r>
            <a:r>
              <a:rPr lang="en-US" sz="2000" i="1" dirty="0"/>
              <a:t> </a:t>
            </a:r>
            <a:r>
              <a:rPr lang="en-US" sz="2000" i="1" dirty="0" err="1"/>
              <a:t>Polskiego</a:t>
            </a:r>
            <a:r>
              <a:rPr lang="en-US" sz="2000" i="1" dirty="0"/>
              <a:t> </a:t>
            </a:r>
            <a:r>
              <a:rPr lang="en-US" sz="2000" i="1" dirty="0" err="1"/>
              <a:t>Towarzystwa</a:t>
            </a:r>
            <a:r>
              <a:rPr lang="en-US" sz="2000" i="1" dirty="0"/>
              <a:t> </a:t>
            </a:r>
            <a:r>
              <a:rPr lang="en-US" sz="2000" i="1" dirty="0" err="1"/>
              <a:t>Ekonomicznego</a:t>
            </a:r>
            <a:r>
              <a:rPr lang="en-US" sz="2000" i="1" dirty="0"/>
              <a:t> w </a:t>
            </a:r>
            <a:r>
              <a:rPr lang="en-US" sz="2000" i="1" dirty="0" err="1"/>
              <a:t>Zielonej</a:t>
            </a:r>
            <a:r>
              <a:rPr lang="en-US" sz="2000" i="1" dirty="0"/>
              <a:t> </a:t>
            </a:r>
            <a:r>
              <a:rPr lang="en-US" sz="2000" i="1" dirty="0" err="1"/>
              <a:t>Górze</a:t>
            </a:r>
            <a:r>
              <a:rPr lang="en-US" sz="2000" dirty="0"/>
              <a:t>, </a:t>
            </a:r>
            <a:r>
              <a:rPr lang="en-US" sz="2000" i="1" dirty="0"/>
              <a:t>3</a:t>
            </a:r>
            <a:r>
              <a:rPr lang="en-US" sz="2000" dirty="0"/>
              <a:t>(4), 204-217</a:t>
            </a:r>
            <a:r>
              <a:rPr lang="en-US" sz="2000" dirty="0" smtClean="0"/>
              <a:t>.</a:t>
            </a:r>
          </a:p>
          <a:p>
            <a:r>
              <a:rPr lang="en-US" sz="2000" dirty="0"/>
              <a:t>Newton, D. E. (2019). </a:t>
            </a:r>
            <a:r>
              <a:rPr lang="en-US" sz="2000" i="1" dirty="0"/>
              <a:t>Gender Inequality: A Reference Handbook</a:t>
            </a:r>
            <a:r>
              <a:rPr lang="en-US" sz="2000" dirty="0"/>
              <a:t>. ABC-CLIO</a:t>
            </a:r>
            <a:r>
              <a:rPr lang="en-US" sz="2000" dirty="0" smtClean="0"/>
              <a:t>.</a:t>
            </a:r>
          </a:p>
          <a:p>
            <a:r>
              <a:rPr lang="en-US" sz="2000" dirty="0"/>
              <a:t>Kim, J., Lee, J. W., &amp; Shin, K. (2016). A model of gender inequality and economic growth. </a:t>
            </a:r>
            <a:r>
              <a:rPr lang="en-US" sz="2000" i="1" dirty="0"/>
              <a:t>Asian Development Bank Economics Working Paper Series</a:t>
            </a:r>
            <a:r>
              <a:rPr lang="en-US" sz="2000" dirty="0"/>
              <a:t>, (475).</a:t>
            </a:r>
          </a:p>
        </p:txBody>
      </p:sp>
    </p:spTree>
    <p:extLst>
      <p:ext uri="{BB962C8B-B14F-4D97-AF65-F5344CB8AC3E}">
        <p14:creationId xmlns:p14="http://schemas.microsoft.com/office/powerpoint/2010/main" val="1287207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2077</TotalTime>
  <Words>507</Words>
  <Application>Microsoft Office PowerPoint</Application>
  <PresentationFormat>On-screen Show (4:3)</PresentationFormat>
  <Paragraphs>65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Gender Inequality</vt:lpstr>
      <vt:lpstr>Gender Inequality </vt:lpstr>
      <vt:lpstr>PowerPoint Presentation</vt:lpstr>
      <vt:lpstr>Forms Of Gender Inequality </vt:lpstr>
      <vt:lpstr>Forms Of Gender Inequality Cont..</vt:lpstr>
      <vt:lpstr>Nature Of Inequality Based On Culture</vt:lpstr>
      <vt:lpstr>Workplace and Career</vt:lpstr>
      <vt:lpstr>Workplace and Career</vt:lpstr>
      <vt:lpstr>PowerPoint Presentation</vt:lpstr>
      <vt:lpstr>Why The Topic Is Important </vt:lpstr>
      <vt:lpstr>Why The Topic Is Important </vt:lpstr>
      <vt:lpstr>Solutions to Gender Inequality</vt:lpstr>
      <vt:lpstr>Solutions to Gender Inequality</vt:lpstr>
      <vt:lpstr>References</vt:lpstr>
      <vt:lpstr>References cont..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Gender Inequality</dc:title>
  <dc:creator>Kamande</dc:creator>
  <cp:lastModifiedBy>Kamande</cp:lastModifiedBy>
  <cp:revision>11</cp:revision>
  <dcterms:created xsi:type="dcterms:W3CDTF">2020-07-08T06:15:33Z</dcterms:created>
  <dcterms:modified xsi:type="dcterms:W3CDTF">2020-07-09T16:53:28Z</dcterms:modified>
</cp:coreProperties>
</file>